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0"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02" d="100"/>
          <a:sy n="102" d="100"/>
        </p:scale>
        <p:origin x="138"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5638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98893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62672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72609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4E7E3-0FFB-4CF0-827D-E45D29E2C68E}" type="datetimeFigureOut">
              <a:rPr lang="en-US" smtClean="0"/>
              <a:t>5/10/2016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25871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4E7E3-0FFB-4CF0-827D-E45D29E2C68E}"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406893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4E7E3-0FFB-4CF0-827D-E45D29E2C68E}" type="datetimeFigureOut">
              <a:rPr lang="en-US" smtClean="0"/>
              <a:t>5/10/2016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3428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4E7E3-0FFB-4CF0-827D-E45D29E2C68E}" type="datetimeFigureOut">
              <a:rPr lang="en-US" smtClean="0"/>
              <a:t>5/10/2016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14333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4E7E3-0FFB-4CF0-827D-E45D29E2C68E}" type="datetimeFigureOut">
              <a:rPr lang="en-US" smtClean="0"/>
              <a:t>5/10/2016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139232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4E7E3-0FFB-4CF0-827D-E45D29E2C68E}"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252197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4E7E3-0FFB-4CF0-827D-E45D29E2C68E}" type="datetimeFigureOut">
              <a:rPr lang="en-US" smtClean="0"/>
              <a:t>5/10/2016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C1FB3-A8A4-475D-A9FC-7E5FE460B174}" type="slidenum">
              <a:rPr lang="en-US" smtClean="0"/>
              <a:t>‹#›</a:t>
            </a:fld>
            <a:endParaRPr lang="en-US"/>
          </a:p>
        </p:txBody>
      </p:sp>
    </p:spTree>
    <p:extLst>
      <p:ext uri="{BB962C8B-B14F-4D97-AF65-F5344CB8AC3E}">
        <p14:creationId xmlns:p14="http://schemas.microsoft.com/office/powerpoint/2010/main" val="202252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4E7E3-0FFB-4CF0-827D-E45D29E2C68E}" type="datetimeFigureOut">
              <a:rPr lang="en-US" smtClean="0"/>
              <a:t>5/10/2016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C1FB3-A8A4-475D-A9FC-7E5FE460B174}" type="slidenum">
              <a:rPr lang="en-US" smtClean="0"/>
              <a:t>‹#›</a:t>
            </a:fld>
            <a:endParaRPr lang="en-US"/>
          </a:p>
        </p:txBody>
      </p:sp>
    </p:spTree>
    <p:extLst>
      <p:ext uri="{BB962C8B-B14F-4D97-AF65-F5344CB8AC3E}">
        <p14:creationId xmlns:p14="http://schemas.microsoft.com/office/powerpoint/2010/main" val="194325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2771481" y="2969443"/>
            <a:ext cx="7937369" cy="15554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of </a:t>
            </a:r>
            <a:r>
              <a:rPr lang="en-US" sz="4000" i="1" dirty="0" err="1" smtClean="0">
                <a:latin typeface="Times New Roman" panose="02020603050405020304" pitchFamily="18" charset="0"/>
                <a:cs typeface="Times New Roman" panose="02020603050405020304" pitchFamily="18" charset="0"/>
              </a:rPr>
              <a:t>Hikki'ya</a:t>
            </a:r>
            <a:r>
              <a:rPr lang="en-US" sz="4000" i="1" dirty="0" smtClean="0">
                <a:latin typeface="Times New Roman" panose="02020603050405020304" pitchFamily="18" charset="0"/>
                <a:cs typeface="Times New Roman" panose="02020603050405020304" pitchFamily="18" charset="0"/>
              </a:rPr>
              <a:t>'</a:t>
            </a:r>
            <a:r>
              <a:rPr lang="en-US" sz="4000" dirty="0" smtClean="0">
                <a:latin typeface="Times New Roman" panose="02020603050405020304" pitchFamily="18" charset="0"/>
                <a:cs typeface="Times New Roman" panose="02020603050405020304" pitchFamily="18" charset="0"/>
              </a:rPr>
              <a:t> (</a:t>
            </a:r>
            <a:r>
              <a:rPr lang="en-US" sz="4000" i="1" dirty="0" smtClean="0">
                <a:latin typeface="Times New Roman" panose="02020603050405020304" pitchFamily="18" charset="0"/>
                <a:cs typeface="Times New Roman" panose="02020603050405020304" pitchFamily="18" charset="0"/>
              </a:rPr>
              <a:t>Ackia</a:t>
            </a:r>
            <a:r>
              <a:rPr lang="en-US" sz="4000" dirty="0" smtClean="0">
                <a:latin typeface="Times New Roman" panose="02020603050405020304" pitchFamily="18" charset="0"/>
                <a:cs typeface="Times New Roman" panose="02020603050405020304" pitchFamily="18" charset="0"/>
              </a:rPr>
              <a:t>)</a:t>
            </a:r>
          </a:p>
          <a:p>
            <a:pPr algn="ctr"/>
            <a:r>
              <a:rPr lang="en-US" sz="3200" smtClean="0">
                <a:latin typeface="Times New Roman" panose="02020603050405020304" pitchFamily="18" charset="0"/>
                <a:cs typeface="Times New Roman" panose="02020603050405020304" pitchFamily="18" charset="0"/>
              </a:rPr>
              <a:t>Secondary </a:t>
            </a:r>
            <a:r>
              <a:rPr lang="en-US" sz="3200" dirty="0" smtClean="0">
                <a:latin typeface="Times New Roman" panose="02020603050405020304" pitchFamily="18" charset="0"/>
                <a:cs typeface="Times New Roman" panose="02020603050405020304" pitchFamily="18" charset="0"/>
              </a:rPr>
              <a:t>Student Curriculum</a:t>
            </a:r>
          </a:p>
          <a:p>
            <a:pPr algn="ctr"/>
            <a:r>
              <a:rPr lang="en-US" sz="3200" dirty="0" smtClean="0">
                <a:latin typeface="Times New Roman" panose="02020603050405020304" pitchFamily="18" charset="0"/>
                <a:cs typeface="Times New Roman" panose="02020603050405020304" pitchFamily="18" charset="0"/>
              </a:rPr>
              <a:t>The Chickasaw Nation</a:t>
            </a:r>
          </a:p>
          <a:p>
            <a:pPr algn="ctr"/>
            <a:r>
              <a:rPr lang="en-US" sz="3200" dirty="0" smtClean="0">
                <a:latin typeface="Times New Roman" panose="02020603050405020304" pitchFamily="18" charset="0"/>
                <a:cs typeface="Times New Roman" panose="02020603050405020304" pitchFamily="18" charset="0"/>
              </a:rPr>
              <a:t>Unit 3: Lesson 1</a:t>
            </a:r>
          </a:p>
          <a:p>
            <a:endParaRPr lang="en-US" sz="320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84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449883" y="995888"/>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Prelude to Battle cont.</a:t>
            </a:r>
            <a:endParaRPr lang="en-US" sz="3600" dirty="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807567" y="1737675"/>
            <a:ext cx="8147199" cy="422949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The Chickasaw village </a:t>
            </a:r>
            <a:r>
              <a:rPr lang="en-US" i="1" dirty="0" smtClean="0">
                <a:latin typeface="Times New Roman" panose="02020603050405020304" pitchFamily="18" charset="0"/>
                <a:cs typeface="Times New Roman" panose="02020603050405020304" pitchFamily="18" charset="0"/>
              </a:rPr>
              <a:t>Hikki'ya</a:t>
            </a:r>
            <a:r>
              <a:rPr lang="en-US" i="1"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formerly known as </a:t>
            </a:r>
            <a:r>
              <a:rPr lang="en-US" i="1" dirty="0" err="1">
                <a:latin typeface="Times New Roman" panose="02020603050405020304" pitchFamily="18" charset="0"/>
                <a:cs typeface="Times New Roman" panose="02020603050405020304" pitchFamily="18" charset="0"/>
              </a:rPr>
              <a:t>Aahikki‘a</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meaning </a:t>
            </a:r>
            <a:r>
              <a:rPr lang="en-US" dirty="0">
                <a:latin typeface="Times New Roman" panose="02020603050405020304" pitchFamily="18" charset="0"/>
                <a:cs typeface="Times New Roman" panose="02020603050405020304" pitchFamily="18" charset="0"/>
              </a:rPr>
              <a:t>“Lookout </a:t>
            </a:r>
            <a:r>
              <a:rPr lang="en-US" dirty="0" smtClean="0">
                <a:latin typeface="Times New Roman" panose="02020603050405020304" pitchFamily="18" charset="0"/>
                <a:cs typeface="Times New Roman" panose="02020603050405020304" pitchFamily="18" charset="0"/>
              </a:rPr>
              <a:t>station” (Dyson, 2014, p. 71), was led by the Chickasaw leader </a:t>
            </a:r>
            <a:r>
              <a:rPr lang="en-US" i="1" dirty="0" err="1" smtClean="0">
                <a:latin typeface="Times New Roman" panose="02020603050405020304" pitchFamily="18" charset="0"/>
                <a:cs typeface="Times New Roman" panose="02020603050405020304" pitchFamily="18" charset="0"/>
              </a:rPr>
              <a:t>Ymahatabe</a:t>
            </a:r>
            <a:r>
              <a:rPr lang="en-US" dirty="0" smtClean="0">
                <a:latin typeface="Times New Roman" panose="02020603050405020304" pitchFamily="18" charset="0"/>
                <a:cs typeface="Times New Roman" panose="02020603050405020304" pitchFamily="18" charset="0"/>
              </a:rPr>
              <a:t>, who had been devoting himself to promoting peace for the last six years (Atkinson, 2004, p. 54).</a:t>
            </a:r>
          </a:p>
          <a:p>
            <a:r>
              <a:rPr lang="en-US" dirty="0" smtClean="0">
                <a:latin typeface="Times New Roman" panose="02020603050405020304" pitchFamily="18" charset="0"/>
                <a:cs typeface="Times New Roman" panose="02020603050405020304" pitchFamily="18" charset="0"/>
              </a:rPr>
              <a:t>The name </a:t>
            </a:r>
            <a:r>
              <a:rPr lang="en-US" i="1" dirty="0" err="1" smtClean="0">
                <a:latin typeface="Times New Roman" panose="02020603050405020304" pitchFamily="18" charset="0"/>
                <a:cs typeface="Times New Roman" panose="02020603050405020304" pitchFamily="18" charset="0"/>
              </a:rPr>
              <a:t>Ymahatabe</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[yah-ma-ha-</a:t>
            </a:r>
            <a:r>
              <a:rPr lang="en-US" dirty="0" err="1" smtClean="0">
                <a:latin typeface="Times New Roman" panose="02020603050405020304" pitchFamily="18" charset="0"/>
                <a:cs typeface="Times New Roman" panose="02020603050405020304" pitchFamily="18" charset="0"/>
              </a:rPr>
              <a:t>tuh</a:t>
            </a:r>
            <a:r>
              <a:rPr lang="en-US" dirty="0" smtClean="0">
                <a:latin typeface="Times New Roman" panose="02020603050405020304" pitchFamily="18" charset="0"/>
                <a:cs typeface="Times New Roman" panose="02020603050405020304" pitchFamily="18" charset="0"/>
              </a:rPr>
              <a:t>-bee] is the anglicized spelling of </a:t>
            </a:r>
            <a:r>
              <a:rPr lang="en-US" i="1" dirty="0" err="1" smtClean="0">
                <a:latin typeface="Times New Roman" panose="02020603050405020304" pitchFamily="18" charset="0"/>
                <a:cs typeface="Times New Roman" panose="02020603050405020304" pitchFamily="18" charset="0"/>
              </a:rPr>
              <a:t>Immayyat</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Abi' </a:t>
            </a:r>
            <a:r>
              <a:rPr lang="en-US" dirty="0" smtClean="0">
                <a:latin typeface="Times New Roman" panose="02020603050405020304" pitchFamily="18" charset="0"/>
                <a:cs typeface="Times New Roman" panose="02020603050405020304" pitchFamily="18" charset="0"/>
              </a:rPr>
              <a:t>meaning “He overcame him and killed him” (Dyson, 2014, p. 71).</a:t>
            </a:r>
          </a:p>
          <a:p>
            <a:r>
              <a:rPr lang="en-US" dirty="0" smtClean="0">
                <a:latin typeface="Times New Roman" panose="02020603050405020304" pitchFamily="18" charset="0"/>
                <a:cs typeface="Times New Roman" panose="02020603050405020304" pitchFamily="18" charset="0"/>
              </a:rPr>
              <a:t>Given the irony of the French attack on the peaceful village of </a:t>
            </a:r>
            <a:r>
              <a:rPr lang="en-US" i="1" dirty="0" smtClean="0">
                <a:latin typeface="Times New Roman" panose="02020603050405020304" pitchFamily="18" charset="0"/>
                <a:cs typeface="Times New Roman" panose="02020603050405020304" pitchFamily="18" charset="0"/>
              </a:rPr>
              <a:t>Hikki'ya</a:t>
            </a:r>
            <a:r>
              <a:rPr lang="en-US" i="1"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it only seems fitting that the village would bear the brunt of the French attack, the results of which would serve to teach the French that direct warfare against the Chickasaws was not something to take lightly (Atkinson, 2004, p. 54). </a:t>
            </a:r>
          </a:p>
        </p:txBody>
      </p:sp>
    </p:spTree>
    <p:extLst>
      <p:ext uri="{BB962C8B-B14F-4D97-AF65-F5344CB8AC3E}">
        <p14:creationId xmlns:p14="http://schemas.microsoft.com/office/powerpoint/2010/main" val="1040393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449883" y="995888"/>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Itself</a:t>
            </a:r>
            <a:endParaRPr lang="en-US" sz="4000" dirty="0">
              <a:latin typeface="Times New Roman" panose="02020603050405020304" pitchFamily="18" charset="0"/>
              <a:cs typeface="Times New Roman" panose="02020603050405020304" pitchFamily="18" charset="0"/>
            </a:endParaRPr>
          </a:p>
        </p:txBody>
      </p:sp>
      <p:sp>
        <p:nvSpPr>
          <p:cNvPr id="5" name="Content Placeholder 1"/>
          <p:cNvSpPr txBox="1">
            <a:spLocks/>
          </p:cNvSpPr>
          <p:nvPr/>
        </p:nvSpPr>
        <p:spPr>
          <a:xfrm>
            <a:off x="378296" y="1737675"/>
            <a:ext cx="8534399" cy="45720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latin typeface="Times New Roman" panose="02020603050405020304" pitchFamily="18" charset="0"/>
                <a:cs typeface="Times New Roman" panose="02020603050405020304" pitchFamily="18" charset="0"/>
              </a:rPr>
              <a:t>Bienville prepared for an attack on May 26, 1736. Bienville’s entire force included: </a:t>
            </a:r>
          </a:p>
          <a:p>
            <a:r>
              <a:rPr lang="en-US" dirty="0" smtClean="0">
                <a:latin typeface="Times New Roman" panose="02020603050405020304" pitchFamily="18" charset="0"/>
                <a:cs typeface="Times New Roman" panose="02020603050405020304" pitchFamily="18" charset="0"/>
              </a:rPr>
              <a:t>50 grenadiers</a:t>
            </a:r>
          </a:p>
          <a:p>
            <a:r>
              <a:rPr lang="en-US" dirty="0" smtClean="0">
                <a:latin typeface="Times New Roman" panose="02020603050405020304" pitchFamily="18" charset="0"/>
                <a:cs typeface="Times New Roman" panose="02020603050405020304" pitchFamily="18" charset="0"/>
              </a:rPr>
              <a:t>270 French soldiers</a:t>
            </a:r>
          </a:p>
          <a:p>
            <a:r>
              <a:rPr lang="en-US" dirty="0" smtClean="0">
                <a:latin typeface="Times New Roman" panose="02020603050405020304" pitchFamily="18" charset="0"/>
                <a:cs typeface="Times New Roman" panose="02020603050405020304" pitchFamily="18" charset="0"/>
              </a:rPr>
              <a:t>159  French militia and volunteers</a:t>
            </a:r>
          </a:p>
          <a:p>
            <a:r>
              <a:rPr lang="en-US" dirty="0" smtClean="0">
                <a:latin typeface="Times New Roman" panose="02020603050405020304" pitchFamily="18" charset="0"/>
                <a:cs typeface="Times New Roman" panose="02020603050405020304" pitchFamily="18" charset="0"/>
              </a:rPr>
              <a:t>100 Swiss mercenaries</a:t>
            </a:r>
          </a:p>
          <a:p>
            <a:r>
              <a:rPr lang="en-US" dirty="0" smtClean="0">
                <a:latin typeface="Times New Roman" panose="02020603050405020304" pitchFamily="18" charset="0"/>
                <a:cs typeface="Times New Roman" panose="02020603050405020304" pitchFamily="18" charset="0"/>
              </a:rPr>
              <a:t>45 French-African soldiers</a:t>
            </a:r>
          </a:p>
          <a:p>
            <a:pPr marL="0" indent="0">
              <a:buFont typeface="Arial" panose="020B0604020202020204" pitchFamily="34" charset="0"/>
              <a:buNone/>
            </a:pPr>
            <a:r>
              <a:rPr lang="en-US" dirty="0" smtClean="0">
                <a:latin typeface="Times New Roman" panose="02020603050405020304" pitchFamily="18" charset="0"/>
                <a:cs typeface="Times New Roman" panose="02020603050405020304" pitchFamily="18" charset="0"/>
              </a:rPr>
              <a:t>This force was led by 35 French officers, six Swiss officers and 600-700 Choctaw allies.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992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449883" y="995888"/>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cont.</a:t>
            </a:r>
            <a:endParaRPr lang="en-US" sz="40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338098" y="1955171"/>
            <a:ext cx="4997474" cy="4685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Thus, the total French force was about 1,300 men, almost twice the number of warriors in the entire Chickasaw Nation. A company of French-African soldiers attacked first, bearing </a:t>
            </a:r>
            <a:r>
              <a:rPr lang="en-US" sz="3200" dirty="0" err="1" smtClean="0">
                <a:latin typeface="Times New Roman" panose="02020603050405020304" pitchFamily="18" charset="0"/>
                <a:cs typeface="Times New Roman" panose="02020603050405020304" pitchFamily="18" charset="0"/>
              </a:rPr>
              <a:t>mantlets</a:t>
            </a:r>
            <a:r>
              <a:rPr lang="en-US" sz="3200" dirty="0" smtClean="0">
                <a:latin typeface="Times New Roman" panose="02020603050405020304" pitchFamily="18" charset="0"/>
                <a:cs typeface="Times New Roman" panose="02020603050405020304" pitchFamily="18" charset="0"/>
              </a:rPr>
              <a:t>, or thick padded mats. They were hit by gunfire and arrows from the Chickasaws. As confusion and chaos ensued, the African soldiers began fleeing the area, leaving grenadiers exposed to fire. Grenadiers fled and set cabins afire to distract the Chickasaws (Atkinson, 2004, p. 55).</a:t>
            </a:r>
          </a:p>
          <a:p>
            <a:endParaRPr lang="en-US" sz="32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572" y="2607746"/>
            <a:ext cx="3810000" cy="2170200"/>
          </a:xfrm>
          <a:prstGeom prst="rect">
            <a:avLst/>
          </a:prstGeom>
        </p:spPr>
      </p:pic>
      <p:sp>
        <p:nvSpPr>
          <p:cNvPr id="9" name="TextBox 8"/>
          <p:cNvSpPr txBox="1"/>
          <p:nvPr/>
        </p:nvSpPr>
        <p:spPr>
          <a:xfrm>
            <a:off x="5846600" y="4777946"/>
            <a:ext cx="2787943"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French reenactment soldiers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776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08481" y="1231558"/>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cont.</a:t>
            </a:r>
            <a:endParaRPr lang="en-US" sz="4000" dirty="0">
              <a:latin typeface="Times New Roman" panose="02020603050405020304" pitchFamily="18" charset="0"/>
              <a:cs typeface="Times New Roman" panose="02020603050405020304" pitchFamily="18" charset="0"/>
            </a:endParaRPr>
          </a:p>
        </p:txBody>
      </p:sp>
      <p:sp>
        <p:nvSpPr>
          <p:cNvPr id="10" name="Content Placeholder 1"/>
          <p:cNvSpPr txBox="1">
            <a:spLocks/>
          </p:cNvSpPr>
          <p:nvPr/>
        </p:nvSpPr>
        <p:spPr>
          <a:xfrm>
            <a:off x="699247" y="2248347"/>
            <a:ext cx="8312778" cy="42286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Captain Joseph </a:t>
            </a:r>
            <a:r>
              <a:rPr lang="en-US" sz="3200" dirty="0" err="1" smtClean="0">
                <a:latin typeface="Times New Roman" panose="02020603050405020304" pitchFamily="18" charset="0"/>
                <a:cs typeface="Times New Roman" panose="02020603050405020304" pitchFamily="18" charset="0"/>
              </a:rPr>
              <a:t>DeLusser</a:t>
            </a:r>
            <a:r>
              <a:rPr lang="en-US" sz="3200" dirty="0" smtClean="0">
                <a:latin typeface="Times New Roman" panose="02020603050405020304" pitchFamily="18" charset="0"/>
                <a:cs typeface="Times New Roman" panose="02020603050405020304" pitchFamily="18" charset="0"/>
              </a:rPr>
              <a:t> was shot and killed in front of his men, so the French soldiers cowered behind the burning cabins (Atkinson, 2004, p. 55). </a:t>
            </a:r>
            <a:r>
              <a:rPr lang="en-US" sz="3200" dirty="0" err="1" smtClean="0">
                <a:latin typeface="Times New Roman" panose="02020603050405020304" pitchFamily="18" charset="0"/>
                <a:cs typeface="Times New Roman" panose="02020603050405020304" pitchFamily="18" charset="0"/>
              </a:rPr>
              <a:t>DeLusser’s</a:t>
            </a:r>
            <a:r>
              <a:rPr lang="en-US" sz="3200" dirty="0" smtClean="0">
                <a:latin typeface="Times New Roman" panose="02020603050405020304" pitchFamily="18" charset="0"/>
                <a:cs typeface="Times New Roman" panose="02020603050405020304" pitchFamily="18" charset="0"/>
              </a:rPr>
              <a:t> death left Chevalier </a:t>
            </a:r>
            <a:r>
              <a:rPr lang="en-US" sz="3200" dirty="0" err="1" smtClean="0">
                <a:latin typeface="Times New Roman" panose="02020603050405020304" pitchFamily="18" charset="0"/>
                <a:cs typeface="Times New Roman" panose="02020603050405020304" pitchFamily="18" charset="0"/>
              </a:rPr>
              <a:t>Denoyan</a:t>
            </a:r>
            <a:r>
              <a:rPr lang="en-US" sz="3200" dirty="0" smtClean="0">
                <a:latin typeface="Times New Roman" panose="02020603050405020304" pitchFamily="18" charset="0"/>
                <a:cs typeface="Times New Roman" panose="02020603050405020304" pitchFamily="18" charset="0"/>
              </a:rPr>
              <a:t> and approximately 30 men exposed heading up the hill to the battle of </a:t>
            </a:r>
            <a:r>
              <a:rPr lang="en-US" sz="3200" i="1" dirty="0" smtClean="0">
                <a:latin typeface="Times New Roman" panose="02020603050405020304" pitchFamily="18" charset="0"/>
                <a:cs typeface="Times New Roman" panose="02020603050405020304" pitchFamily="18" charset="0"/>
              </a:rPr>
              <a:t>Hikki'ya</a:t>
            </a:r>
            <a:r>
              <a:rPr lang="en-US" sz="3200" i="1"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Within minutes, </a:t>
            </a:r>
            <a:r>
              <a:rPr lang="en-US" sz="3200" dirty="0" err="1" smtClean="0">
                <a:latin typeface="Times New Roman" panose="02020603050405020304" pitchFamily="18" charset="0"/>
                <a:cs typeface="Times New Roman" panose="02020603050405020304" pitchFamily="18" charset="0"/>
              </a:rPr>
              <a:t>Denoyan</a:t>
            </a:r>
            <a:r>
              <a:rPr lang="en-US" sz="3200" dirty="0" smtClean="0">
                <a:latin typeface="Times New Roman" panose="02020603050405020304" pitchFamily="18" charset="0"/>
                <a:cs typeface="Times New Roman" panose="02020603050405020304" pitchFamily="18" charset="0"/>
              </a:rPr>
              <a:t> was hit. </a:t>
            </a:r>
            <a:r>
              <a:rPr lang="en-US" sz="3200" dirty="0" err="1" smtClean="0">
                <a:latin typeface="Times New Roman" panose="02020603050405020304" pitchFamily="18" charset="0"/>
                <a:cs typeface="Times New Roman" panose="02020603050405020304" pitchFamily="18" charset="0"/>
              </a:rPr>
              <a:t>Denoyan</a:t>
            </a:r>
            <a:r>
              <a:rPr lang="en-US" sz="3200" dirty="0" smtClean="0">
                <a:latin typeface="Times New Roman" panose="02020603050405020304" pitchFamily="18" charset="0"/>
                <a:cs typeface="Times New Roman" panose="02020603050405020304" pitchFamily="18" charset="0"/>
              </a:rPr>
              <a:t> saw his men going down one by one and called for reinforcements.</a:t>
            </a:r>
          </a:p>
          <a:p>
            <a:endParaRPr lang="en-US" dirty="0"/>
          </a:p>
        </p:txBody>
      </p:sp>
    </p:spTree>
    <p:extLst>
      <p:ext uri="{BB962C8B-B14F-4D97-AF65-F5344CB8AC3E}">
        <p14:creationId xmlns:p14="http://schemas.microsoft.com/office/powerpoint/2010/main" val="344384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534725" y="194610"/>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The Battle cont.</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346" y="862339"/>
            <a:ext cx="4191982" cy="2751327"/>
          </a:xfrm>
          <a:prstGeom prst="rect">
            <a:avLst/>
          </a:prstGeom>
        </p:spPr>
      </p:pic>
      <p:sp>
        <p:nvSpPr>
          <p:cNvPr id="6" name="Content Placeholder 1"/>
          <p:cNvSpPr txBox="1">
            <a:spLocks/>
          </p:cNvSpPr>
          <p:nvPr/>
        </p:nvSpPr>
        <p:spPr>
          <a:xfrm>
            <a:off x="341722" y="4281395"/>
            <a:ext cx="8990814" cy="1804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latin typeface="Times New Roman" panose="02020603050405020304" pitchFamily="18" charset="0"/>
                <a:cs typeface="Times New Roman" panose="02020603050405020304" pitchFamily="18" charset="0"/>
              </a:rPr>
              <a:t>The soldiers became easy targets for the Chickasaws because they were shooting from holes in the fort’s walls. </a:t>
            </a:r>
            <a:r>
              <a:rPr lang="en-US" sz="2000" dirty="0">
                <a:latin typeface="Times New Roman" panose="02020603050405020304" pitchFamily="18" charset="0"/>
                <a:cs typeface="Times New Roman" panose="02020603050405020304" pitchFamily="18" charset="0"/>
              </a:rPr>
              <a:t>The Chickasaw palisade forts were seven-foot-high walls that leaned </a:t>
            </a:r>
            <a:r>
              <a:rPr lang="en-US" sz="2000" dirty="0" smtClean="0">
                <a:latin typeface="Times New Roman" panose="02020603050405020304" pitchFamily="18" charset="0"/>
                <a:cs typeface="Times New Roman" panose="02020603050405020304" pitchFamily="18" charset="0"/>
              </a:rPr>
              <a:t>inward (</a:t>
            </a:r>
            <a:r>
              <a:rPr lang="en-US" sz="2000" dirty="0">
                <a:latin typeface="Times New Roman" panose="02020603050405020304" pitchFamily="18" charset="0"/>
                <a:cs typeface="Times New Roman" panose="02020603050405020304" pitchFamily="18" charset="0"/>
              </a:rPr>
              <a:t>Atkinson, 2004, p. 59). The French could not directly see them, much less hit them with gunfire.</a:t>
            </a:r>
          </a:p>
          <a:p>
            <a:pPr marL="0" indent="0">
              <a:buNone/>
            </a:pPr>
            <a:r>
              <a:rPr lang="en-US" sz="2000" dirty="0" smtClean="0">
                <a:latin typeface="Times New Roman" panose="02020603050405020304" pitchFamily="18" charset="0"/>
                <a:cs typeface="Times New Roman" panose="02020603050405020304" pitchFamily="18" charset="0"/>
              </a:rPr>
              <a:t>About 70 men lay dead or wounded around the Chickasaw’s fort, including </a:t>
            </a:r>
            <a:r>
              <a:rPr lang="en-US" sz="2000" dirty="0" err="1" smtClean="0">
                <a:latin typeface="Times New Roman" panose="02020603050405020304" pitchFamily="18" charset="0"/>
                <a:cs typeface="Times New Roman" panose="02020603050405020304" pitchFamily="18" charset="0"/>
              </a:rPr>
              <a:t>Denoyan</a:t>
            </a:r>
            <a:r>
              <a:rPr lang="en-US" sz="2000" dirty="0" smtClean="0">
                <a:latin typeface="Times New Roman" panose="02020603050405020304" pitchFamily="18" charset="0"/>
                <a:cs typeface="Times New Roman" panose="02020603050405020304" pitchFamily="18" charset="0"/>
              </a:rPr>
              <a:t>. Bienville watched from a distance as his army and victory fell to pieces. </a:t>
            </a:r>
            <a:endParaRPr 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272694" y="3613666"/>
            <a:ext cx="291528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French reenactment soldiers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334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709681" y="364210"/>
            <a:ext cx="4391226" cy="5728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latin typeface="Times New Roman" panose="02020603050405020304" pitchFamily="18" charset="0"/>
                <a:cs typeface="Times New Roman" panose="02020603050405020304" pitchFamily="18" charset="0"/>
              </a:rPr>
              <a:t>The Battle cont.</a:t>
            </a:r>
            <a:endParaRPr lang="en-US" sz="32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263593" y="4327689"/>
            <a:ext cx="9116244" cy="25303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Times New Roman" panose="02020603050405020304" pitchFamily="18" charset="0"/>
                <a:cs typeface="Times New Roman" panose="02020603050405020304" pitchFamily="18" charset="0"/>
              </a:rPr>
              <a:t>Chickasaws continued to fire from the holes in the fort with increasing rapidity. </a:t>
            </a:r>
            <a:r>
              <a:rPr lang="en-US" sz="2600" dirty="0" smtClean="0">
                <a:latin typeface="Times New Roman" panose="02020603050405020304" pitchFamily="18" charset="0"/>
                <a:cs typeface="Times New Roman" panose="02020603050405020304" pitchFamily="18" charset="0"/>
              </a:rPr>
              <a:t>Bienville </a:t>
            </a:r>
            <a:r>
              <a:rPr lang="en-US" sz="2600" dirty="0">
                <a:latin typeface="Times New Roman" panose="02020603050405020304" pitchFamily="18" charset="0"/>
                <a:cs typeface="Times New Roman" panose="02020603050405020304" pitchFamily="18" charset="0"/>
              </a:rPr>
              <a:t>sent Captain </a:t>
            </a:r>
            <a:r>
              <a:rPr lang="en-US" sz="2600" dirty="0" err="1">
                <a:latin typeface="Times New Roman" panose="02020603050405020304" pitchFamily="18" charset="0"/>
                <a:cs typeface="Times New Roman" panose="02020603050405020304" pitchFamily="18" charset="0"/>
              </a:rPr>
              <a:t>Jadart</a:t>
            </a:r>
            <a:r>
              <a:rPr lang="en-US" sz="2600" dirty="0">
                <a:latin typeface="Times New Roman" panose="02020603050405020304" pitchFamily="18" charset="0"/>
                <a:cs typeface="Times New Roman" panose="02020603050405020304" pitchFamily="18" charset="0"/>
              </a:rPr>
              <a:t> de Beauchamp and 150 soldiers to carry out a retreat (Atkinson, 2004, p. 56). </a:t>
            </a:r>
          </a:p>
          <a:p>
            <a:endParaRPr lang="en-US" sz="36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102" y="1073883"/>
            <a:ext cx="4558384" cy="2564091"/>
          </a:xfrm>
          <a:prstGeom prst="rect">
            <a:avLst/>
          </a:prstGeom>
        </p:spPr>
      </p:pic>
      <p:sp>
        <p:nvSpPr>
          <p:cNvPr id="6" name="Title 2"/>
          <p:cNvSpPr txBox="1">
            <a:spLocks/>
          </p:cNvSpPr>
          <p:nvPr/>
        </p:nvSpPr>
        <p:spPr>
          <a:xfrm>
            <a:off x="2626102" y="3774756"/>
            <a:ext cx="4391226" cy="3315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smtClean="0">
                <a:latin typeface="Times New Roman" panose="02020603050405020304" pitchFamily="18" charset="0"/>
                <a:cs typeface="Times New Roman" panose="02020603050405020304" pitchFamily="18" charset="0"/>
              </a:rPr>
              <a:t>Artist rendering of battle</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809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76387" y="1259839"/>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8623861"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Times New Roman" panose="02020603050405020304" pitchFamily="18" charset="0"/>
                <a:cs typeface="Times New Roman" panose="02020603050405020304" pitchFamily="18" charset="0"/>
              </a:rPr>
              <a:t>Many French soldiers desperately tried to drag their dead and wounded to safety, becoming targets of their own in the chaos (Atkinson, 2004, p. 56). The French fled the Chickasaw village of </a:t>
            </a:r>
            <a:r>
              <a:rPr lang="en-US" sz="3200" i="1" dirty="0" smtClean="0">
                <a:latin typeface="Times New Roman" panose="02020603050405020304" pitchFamily="18" charset="0"/>
                <a:cs typeface="Times New Roman" panose="02020603050405020304" pitchFamily="18" charset="0"/>
              </a:rPr>
              <a:t>Hikki'ya</a:t>
            </a:r>
            <a:r>
              <a:rPr lang="en-US" sz="3200" i="1"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An important element of the battle was the French attempt to ascend the prairie ridge the three Chickasaw forts occupied via a ravine or gulley</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9331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76387" y="1259839"/>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The Battle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600" dirty="0" smtClean="0">
                <a:latin typeface="Times New Roman" panose="02020603050405020304" pitchFamily="18" charset="0"/>
                <a:cs typeface="Times New Roman" panose="02020603050405020304" pitchFamily="18" charset="0"/>
              </a:rPr>
              <a:t>The French or Choctaws shot Chickasaw peace emissaries who came out bearing pipes of friendship and peace before the battle (Atkinson, 2004, p. 54). These were some of the only confirmed Chickasaw casualties for which the French could account. </a:t>
            </a:r>
          </a:p>
        </p:txBody>
      </p:sp>
    </p:spTree>
    <p:extLst>
      <p:ext uri="{BB962C8B-B14F-4D97-AF65-F5344CB8AC3E}">
        <p14:creationId xmlns:p14="http://schemas.microsoft.com/office/powerpoint/2010/main" val="559501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10399" y="892194"/>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Consequences</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1"/>
          <p:cNvSpPr txBox="1">
            <a:spLocks/>
          </p:cNvSpPr>
          <p:nvPr/>
        </p:nvSpPr>
        <p:spPr>
          <a:xfrm>
            <a:off x="699247" y="2001652"/>
            <a:ext cx="8378765" cy="437869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latin typeface="Times New Roman" panose="02020603050405020304" pitchFamily="18" charset="0"/>
                <a:cs typeface="Times New Roman" panose="02020603050405020304" pitchFamily="18" charset="0"/>
              </a:rPr>
              <a:t>While no one knows for sure the number of Chickasaw casualties, they appear to be quite minimal. On the other hand, Bienville reported 24 killed and 52 wounded. Those numbers appear to be vastly under-reported and probably should be significantly higher. Included in those numbers were many of Bienville's critical officer’s corps. Their loss is almost immeasurable, but it greatly weakened Bienville's military and their ability to carry out further attacks as he and the French had originally planned.</a:t>
            </a:r>
          </a:p>
          <a:p>
            <a:endParaRPr lang="en-US" dirty="0"/>
          </a:p>
        </p:txBody>
      </p:sp>
    </p:spTree>
    <p:extLst>
      <p:ext uri="{BB962C8B-B14F-4D97-AF65-F5344CB8AC3E}">
        <p14:creationId xmlns:p14="http://schemas.microsoft.com/office/powerpoint/2010/main" val="2001383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10399" y="892194"/>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Consequences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1"/>
          <p:cNvSpPr txBox="1">
            <a:spLocks/>
          </p:cNvSpPr>
          <p:nvPr/>
        </p:nvSpPr>
        <p:spPr>
          <a:xfrm>
            <a:off x="699247" y="2001652"/>
            <a:ext cx="8378765" cy="437869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The French defeat was exceptionally humiliating and embarrassing, and the reputation of the French military nosedived among the tribes in the region. In particular, to some Choctaw </a:t>
            </a:r>
            <a:r>
              <a:rPr lang="en-US" sz="3200" dirty="0" smtClean="0">
                <a:latin typeface="Times New Roman" panose="02020603050405020304" pitchFamily="18" charset="0"/>
                <a:cs typeface="Times New Roman" panose="02020603050405020304" pitchFamily="18" charset="0"/>
              </a:rPr>
              <a:t>leaders, </a:t>
            </a:r>
            <a:r>
              <a:rPr lang="en-US" sz="3200" dirty="0">
                <a:latin typeface="Times New Roman" panose="02020603050405020304" pitchFamily="18" charset="0"/>
                <a:cs typeface="Times New Roman" panose="02020603050405020304" pitchFamily="18" charset="0"/>
              </a:rPr>
              <a:t>it showed that the French were poor and unreliable allies.</a:t>
            </a:r>
          </a:p>
          <a:p>
            <a:r>
              <a:rPr lang="en-US" sz="3200" dirty="0">
                <a:latin typeface="Times New Roman" panose="02020603050405020304" pitchFamily="18" charset="0"/>
                <a:cs typeface="Times New Roman" panose="02020603050405020304" pitchFamily="18" charset="0"/>
              </a:rPr>
              <a:t>It certainly demonstrated to the British how important of an ally the Chickasaw Nation was </a:t>
            </a:r>
            <a:r>
              <a:rPr lang="en-US" sz="3200" dirty="0" smtClean="0">
                <a:latin typeface="Times New Roman" panose="02020603050405020304" pitchFamily="18" charset="0"/>
                <a:cs typeface="Times New Roman" panose="02020603050405020304" pitchFamily="18" charset="0"/>
              </a:rPr>
              <a:t>-- one from whom they </a:t>
            </a:r>
            <a:r>
              <a:rPr lang="en-US" sz="3200" dirty="0">
                <a:latin typeface="Times New Roman" panose="02020603050405020304" pitchFamily="18" charset="0"/>
                <a:cs typeface="Times New Roman" panose="02020603050405020304" pitchFamily="18" charset="0"/>
              </a:rPr>
              <a:t>needed to continually court </a:t>
            </a:r>
            <a:r>
              <a:rPr lang="en-US" sz="3200" dirty="0" smtClean="0">
                <a:latin typeface="Times New Roman" panose="02020603050405020304" pitchFamily="18" charset="0"/>
                <a:cs typeface="Times New Roman" panose="02020603050405020304" pitchFamily="18" charset="0"/>
              </a:rPr>
              <a:t>favor.</a:t>
            </a:r>
            <a:endParaRPr lang="en-US" sz="32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174913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1"/>
          <p:cNvSpPr txBox="1">
            <a:spLocks/>
          </p:cNvSpPr>
          <p:nvPr/>
        </p:nvSpPr>
        <p:spPr>
          <a:xfrm>
            <a:off x="4419600" y="2133600"/>
            <a:ext cx="4025152" cy="3877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Times New Roman" panose="02020603050405020304" pitchFamily="18" charset="0"/>
                <a:cs typeface="Times New Roman" panose="02020603050405020304" pitchFamily="18" charset="0"/>
              </a:rPr>
              <a:t>On November 28, 1729, the aggravated Natchez warriors launched a revolt against the French for their transgressions at Fort Rosalie and the Natchez post settlement established by the French (Atkinson, 2004, p. 35).</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50971" y="6065375"/>
            <a:ext cx="242245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French map of locations</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133600"/>
            <a:ext cx="3657600" cy="3877815"/>
          </a:xfrm>
          <a:prstGeom prst="rect">
            <a:avLst/>
          </a:prstGeom>
        </p:spPr>
      </p:pic>
      <p:sp>
        <p:nvSpPr>
          <p:cNvPr id="6" name="Title 2"/>
          <p:cNvSpPr txBox="1">
            <a:spLocks/>
          </p:cNvSpPr>
          <p:nvPr/>
        </p:nvSpPr>
        <p:spPr>
          <a:xfrm>
            <a:off x="2784633" y="874637"/>
            <a:ext cx="4030948" cy="1054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Prelude to Battle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10399" y="892194"/>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Consequences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1"/>
          <p:cNvSpPr txBox="1">
            <a:spLocks/>
          </p:cNvSpPr>
          <p:nvPr/>
        </p:nvSpPr>
        <p:spPr>
          <a:xfrm>
            <a:off x="699247" y="2001652"/>
            <a:ext cx="8378765" cy="437869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Times New Roman" panose="02020603050405020304" pitchFamily="18" charset="0"/>
                <a:cs typeface="Times New Roman" panose="02020603050405020304" pitchFamily="18" charset="0"/>
              </a:rPr>
              <a:t>This </a:t>
            </a:r>
            <a:r>
              <a:rPr lang="en-US" sz="3200" dirty="0">
                <a:latin typeface="Times New Roman" panose="02020603050405020304" pitchFamily="18" charset="0"/>
                <a:cs typeface="Times New Roman" panose="02020603050405020304" pitchFamily="18" charset="0"/>
              </a:rPr>
              <a:t>marked the beginning of the end for the French </a:t>
            </a:r>
            <a:r>
              <a:rPr lang="en-US" sz="3200" dirty="0" smtClean="0">
                <a:latin typeface="Times New Roman" panose="02020603050405020304" pitchFamily="18" charset="0"/>
                <a:cs typeface="Times New Roman" panose="02020603050405020304" pitchFamily="18" charset="0"/>
              </a:rPr>
              <a:t>empire’s </a:t>
            </a:r>
            <a:r>
              <a:rPr lang="en-US" sz="3200" dirty="0">
                <a:latin typeface="Times New Roman" panose="02020603050405020304" pitchFamily="18" charset="0"/>
                <a:cs typeface="Times New Roman" panose="02020603050405020304" pitchFamily="18" charset="0"/>
              </a:rPr>
              <a:t>plan to link its northern boundaries in New France to its southeastern colony of Louisiana, which included the critical port city of New Orleans and control of the Mississippi River. </a:t>
            </a:r>
          </a:p>
          <a:p>
            <a:r>
              <a:rPr lang="en-US" sz="3200" dirty="0">
                <a:latin typeface="Times New Roman" panose="02020603050405020304" pitchFamily="18" charset="0"/>
                <a:cs typeface="Times New Roman" panose="02020603050405020304" pitchFamily="18" charset="0"/>
              </a:rPr>
              <a:t>France abandoned most of its efforts to colonize and expand in North America following the French/Indian (Seven Years) War in 1763 and their inability to consolidate its territories. </a:t>
            </a:r>
          </a:p>
          <a:p>
            <a:pPr marL="0" indent="0">
              <a:buNone/>
            </a:pPr>
            <a:endParaRPr lang="en-US" dirty="0"/>
          </a:p>
        </p:txBody>
      </p:sp>
    </p:spTree>
    <p:extLst>
      <p:ext uri="{BB962C8B-B14F-4D97-AF65-F5344CB8AC3E}">
        <p14:creationId xmlns:p14="http://schemas.microsoft.com/office/powerpoint/2010/main" val="2609060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489508" y="502755"/>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Consequences cont.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Content Placeholder 1"/>
          <p:cNvSpPr txBox="1">
            <a:spLocks/>
          </p:cNvSpPr>
          <p:nvPr/>
        </p:nvSpPr>
        <p:spPr>
          <a:xfrm>
            <a:off x="214358" y="1407617"/>
            <a:ext cx="5215481" cy="55667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dirty="0" smtClean="0">
                <a:latin typeface="Times New Roman" panose="02020603050405020304" pitchFamily="18" charset="0"/>
                <a:cs typeface="Times New Roman" panose="02020603050405020304" pitchFamily="18" charset="0"/>
              </a:rPr>
              <a:t>The Chickasaw Nation was victorious against long odds and vastly outnumbered. </a:t>
            </a:r>
          </a:p>
          <a:p>
            <a:r>
              <a:rPr lang="en-US" sz="2700" dirty="0" smtClean="0">
                <a:latin typeface="Times New Roman" panose="02020603050405020304" pitchFamily="18" charset="0"/>
                <a:cs typeface="Times New Roman" panose="02020603050405020304" pitchFamily="18" charset="0"/>
              </a:rPr>
              <a:t>Defeating the powerful French imperial military and their Choctaw allies further enhanced the Chickasaw reputation as fierce warriors, where the whole community played a role in continuing to be “Unconquered and Unconquerable.”</a:t>
            </a:r>
          </a:p>
          <a:p>
            <a:r>
              <a:rPr lang="en-US" sz="2700" dirty="0" smtClean="0">
                <a:latin typeface="Times New Roman" panose="02020603050405020304" pitchFamily="18" charset="0"/>
                <a:cs typeface="Times New Roman" panose="02020603050405020304" pitchFamily="18" charset="0"/>
              </a:rPr>
              <a:t>This iconic reference to the Chickasaws reinforced that they were not to be taken lightly.</a:t>
            </a:r>
          </a:p>
          <a:p>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192" y="1484722"/>
            <a:ext cx="3287486" cy="327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6258092" y="4863144"/>
            <a:ext cx="2223686" cy="646331"/>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The Great Seal of </a:t>
            </a:r>
          </a:p>
          <a:p>
            <a:pPr algn="ctr"/>
            <a:r>
              <a:rPr lang="en-US" dirty="0" smtClean="0">
                <a:latin typeface="Times New Roman" panose="02020603050405020304" pitchFamily="18" charset="0"/>
                <a:cs typeface="Times New Roman" panose="02020603050405020304" pitchFamily="18" charset="0"/>
              </a:rPr>
              <a:t>the Chickasaw Nation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877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76387" y="1033496"/>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latin typeface="Times New Roman" panose="02020603050405020304" pitchFamily="18" charset="0"/>
                <a:cs typeface="Times New Roman" panose="02020603050405020304" pitchFamily="18" charset="0"/>
              </a:rPr>
              <a:t>Reference List</a:t>
            </a:r>
            <a:endParaRPr lang="en-US" sz="4000"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699248" y="2209800"/>
            <a:ext cx="7745505" cy="3962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latin typeface="Times New Roman" panose="02020603050405020304" pitchFamily="18" charset="0"/>
              <a:cs typeface="Times New Roman" panose="02020603050405020304" pitchFamily="18" charset="0"/>
            </a:endParaRPr>
          </a:p>
        </p:txBody>
      </p:sp>
      <p:sp>
        <p:nvSpPr>
          <p:cNvPr id="6" name="Content Placeholder 1"/>
          <p:cNvSpPr txBox="1">
            <a:spLocks/>
          </p:cNvSpPr>
          <p:nvPr/>
        </p:nvSpPr>
        <p:spPr>
          <a:xfrm>
            <a:off x="699247" y="2248347"/>
            <a:ext cx="8378765" cy="43786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Rectangle 2"/>
          <p:cNvSpPr/>
          <p:nvPr/>
        </p:nvSpPr>
        <p:spPr>
          <a:xfrm>
            <a:off x="963936" y="2044005"/>
            <a:ext cx="8114076" cy="2246769"/>
          </a:xfrm>
          <a:prstGeom prst="rect">
            <a:avLst/>
          </a:prstGeom>
        </p:spPr>
        <p:txBody>
          <a:bodyPr wrap="square">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Atkinson, </a:t>
            </a:r>
            <a:r>
              <a:rPr lang="en-US" sz="2800" dirty="0" smtClean="0">
                <a:latin typeface="Times New Roman" panose="02020603050405020304" pitchFamily="18" charset="0"/>
                <a:cs typeface="Times New Roman" panose="02020603050405020304" pitchFamily="18" charset="0"/>
              </a:rPr>
              <a:t>J. </a:t>
            </a:r>
            <a:r>
              <a:rPr lang="en-US" sz="2800" dirty="0">
                <a:latin typeface="Times New Roman" panose="02020603050405020304" pitchFamily="18" charset="0"/>
                <a:cs typeface="Times New Roman" panose="02020603050405020304" pitchFamily="18" charset="0"/>
              </a:rPr>
              <a:t>R</a:t>
            </a:r>
            <a:r>
              <a:rPr lang="en-US" sz="2800" dirty="0" smtClean="0">
                <a:latin typeface="Times New Roman" panose="02020603050405020304" pitchFamily="18" charset="0"/>
                <a:cs typeface="Times New Roman" panose="02020603050405020304" pitchFamily="18" charset="0"/>
              </a:rPr>
              <a:t>. (2004). </a:t>
            </a:r>
            <a:r>
              <a:rPr lang="en-US" sz="2800" i="1" dirty="0">
                <a:latin typeface="Times New Roman" panose="02020603050405020304" pitchFamily="18" charset="0"/>
                <a:cs typeface="Times New Roman" panose="02020603050405020304" pitchFamily="18" charset="0"/>
              </a:rPr>
              <a:t>Splendid Land, </a:t>
            </a:r>
            <a:r>
              <a:rPr lang="en-US" sz="2800" i="1" dirty="0" smtClean="0">
                <a:latin typeface="Times New Roman" panose="02020603050405020304" pitchFamily="18" charset="0"/>
                <a:cs typeface="Times New Roman" panose="02020603050405020304" pitchFamily="18" charset="0"/>
              </a:rPr>
              <a:t>Splendid 	People</a:t>
            </a:r>
            <a:r>
              <a:rPr lang="en-US" sz="2800" i="1" dirty="0">
                <a:latin typeface="Times New Roman" panose="02020603050405020304" pitchFamily="18" charset="0"/>
                <a:cs typeface="Times New Roman" panose="02020603050405020304" pitchFamily="18" charset="0"/>
              </a:rPr>
              <a:t>: The Chickasaw Indians </a:t>
            </a:r>
            <a:r>
              <a:rPr lang="en-US" sz="2800" i="1" dirty="0" smtClean="0">
                <a:latin typeface="Times New Roman" panose="02020603050405020304" pitchFamily="18" charset="0"/>
                <a:cs typeface="Times New Roman" panose="02020603050405020304" pitchFamily="18" charset="0"/>
              </a:rPr>
              <a:t>to</a:t>
            </a:r>
            <a:r>
              <a:rPr lang="en-US" sz="2800" i="1" dirty="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Removal</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Tuscaloosa, Alabama: </a:t>
            </a:r>
            <a:r>
              <a:rPr lang="en-US" sz="2800" dirty="0">
                <a:latin typeface="Times New Roman" panose="02020603050405020304" pitchFamily="18" charset="0"/>
                <a:cs typeface="Times New Roman" panose="02020603050405020304" pitchFamily="18" charset="0"/>
              </a:rPr>
              <a:t>University of </a:t>
            </a:r>
            <a:r>
              <a:rPr lang="en-US" sz="2800" dirty="0" smtClean="0">
                <a:latin typeface="Times New Roman" panose="02020603050405020304" pitchFamily="18" charset="0"/>
                <a:cs typeface="Times New Roman" panose="02020603050405020304" pitchFamily="18" charset="0"/>
              </a:rPr>
              <a:t>Alabama.</a:t>
            </a:r>
          </a:p>
          <a:p>
            <a:pPr marL="457200" indent="-45720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Dyson, J. (2014). </a:t>
            </a:r>
            <a:r>
              <a:rPr lang="en-US" sz="2800" i="1" dirty="0" smtClean="0">
                <a:latin typeface="Times New Roman" panose="02020603050405020304" pitchFamily="18" charset="0"/>
                <a:cs typeface="Times New Roman" panose="02020603050405020304" pitchFamily="18" charset="0"/>
              </a:rPr>
              <a:t>The Early Chickasaw Homeland</a:t>
            </a:r>
            <a:r>
              <a:rPr lang="en-US" sz="2800" dirty="0" smtClean="0">
                <a:latin typeface="Times New Roman" panose="02020603050405020304" pitchFamily="18" charset="0"/>
                <a:cs typeface="Times New Roman" panose="02020603050405020304" pitchFamily="18" charset="0"/>
              </a:rPr>
              <a:t>. 	Ada, Oklahoma: Chickasaw Press.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754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2"/>
          <p:cNvSpPr txBox="1">
            <a:spLocks/>
          </p:cNvSpPr>
          <p:nvPr/>
        </p:nvSpPr>
        <p:spPr>
          <a:xfrm>
            <a:off x="2096476" y="1006613"/>
            <a:ext cx="5660119" cy="1054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imes New Roman" panose="02020603050405020304" pitchFamily="18" charset="0"/>
                <a:cs typeface="Times New Roman" panose="02020603050405020304" pitchFamily="18" charset="0"/>
              </a:rPr>
              <a:t>Prelude to Battle cont.</a:t>
            </a:r>
            <a:endParaRPr lang="en-US" dirty="0">
              <a:latin typeface="Times New Roman" panose="02020603050405020304" pitchFamily="18" charset="0"/>
              <a:cs typeface="Times New Roman" panose="02020603050405020304" pitchFamily="18" charset="0"/>
            </a:endParaRPr>
          </a:p>
        </p:txBody>
      </p:sp>
      <p:sp>
        <p:nvSpPr>
          <p:cNvPr id="7" name="Content Placeholder 1"/>
          <p:cNvSpPr txBox="1">
            <a:spLocks/>
          </p:cNvSpPr>
          <p:nvPr/>
        </p:nvSpPr>
        <p:spPr>
          <a:xfrm>
            <a:off x="765235" y="2060863"/>
            <a:ext cx="7745505" cy="4242062"/>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800" dirty="0" smtClean="0">
                <a:latin typeface="Times New Roman" panose="02020603050405020304" pitchFamily="18" charset="0"/>
                <a:cs typeface="Times New Roman" panose="02020603050405020304" pitchFamily="18" charset="0"/>
              </a:rPr>
              <a:t>This destruction of the settlement began a war between the French and the Natchez in which the French drove the Natchez from their homeland. </a:t>
            </a:r>
          </a:p>
          <a:p>
            <a:r>
              <a:rPr lang="en-US" sz="3800" dirty="0" smtClean="0">
                <a:latin typeface="Times New Roman" panose="02020603050405020304" pitchFamily="18" charset="0"/>
                <a:cs typeface="Times New Roman" panose="02020603050405020304" pitchFamily="18" charset="0"/>
              </a:rPr>
              <a:t>The Chickasaws offered refuge to two towns of the Natchez within their settlements in early 1731 (Atkinson, 2004, pp. 35-36). The Natchez acceptance of the Chickasaws angered the French, so they began to gather all the American Indian allies they could in order to defeat the Chickasaw Nation (Atkinson, 2004, p. 36).</a:t>
            </a:r>
          </a:p>
          <a:p>
            <a:r>
              <a:rPr lang="en-US" sz="3800" dirty="0" smtClean="0">
                <a:latin typeface="Times New Roman" panose="02020603050405020304" pitchFamily="18" charset="0"/>
                <a:cs typeface="Times New Roman" panose="02020603050405020304" pitchFamily="18" charset="0"/>
              </a:rPr>
              <a:t>In addition to their adoption of the Natchez, the Chickasaws’ previously existing alliance with the British only cemented the French resolve to destroy the Chickasaws, as well as the Natchez. </a:t>
            </a:r>
          </a:p>
          <a:p>
            <a:endParaRPr lang="en-US" dirty="0"/>
          </a:p>
        </p:txBody>
      </p:sp>
    </p:spTree>
    <p:extLst>
      <p:ext uri="{BB962C8B-B14F-4D97-AF65-F5344CB8AC3E}">
        <p14:creationId xmlns:p14="http://schemas.microsoft.com/office/powerpoint/2010/main" val="3663063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862" y="685015"/>
            <a:ext cx="5372100" cy="3876675"/>
          </a:xfrm>
          <a:prstGeom prst="rect">
            <a:avLst/>
          </a:prstGeom>
        </p:spPr>
      </p:pic>
      <p:sp>
        <p:nvSpPr>
          <p:cNvPr id="8" name="TextBox 7"/>
          <p:cNvSpPr txBox="1"/>
          <p:nvPr/>
        </p:nvSpPr>
        <p:spPr>
          <a:xfrm>
            <a:off x="4332201" y="4561690"/>
            <a:ext cx="1569660"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Huron Indians </a:t>
            </a:r>
            <a:endParaRPr lang="en-US"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1068780" y="5019773"/>
            <a:ext cx="7756264" cy="160020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latin typeface="Times New Roman" panose="02020603050405020304" pitchFamily="18" charset="0"/>
                <a:cs typeface="Times New Roman" panose="02020603050405020304" pitchFamily="18" charset="0"/>
              </a:rPr>
              <a:t>Two months after the Fort Rosalie attack, Louisiana governor </a:t>
            </a:r>
            <a:r>
              <a:rPr lang="en-US" sz="3000" dirty="0" err="1" smtClean="0">
                <a:latin typeface="Times New Roman" panose="02020603050405020304" pitchFamily="18" charset="0"/>
                <a:cs typeface="Times New Roman" panose="02020603050405020304" pitchFamily="18" charset="0"/>
              </a:rPr>
              <a:t>Perier</a:t>
            </a:r>
            <a:r>
              <a:rPr lang="en-US" sz="3000" dirty="0" smtClean="0">
                <a:latin typeface="Times New Roman" panose="02020603050405020304" pitchFamily="18" charset="0"/>
                <a:cs typeface="Times New Roman" panose="02020603050405020304" pitchFamily="18" charset="0"/>
              </a:rPr>
              <a:t> de </a:t>
            </a:r>
            <a:r>
              <a:rPr lang="en-US" sz="3000" dirty="0" err="1" smtClean="0">
                <a:latin typeface="Times New Roman" panose="02020603050405020304" pitchFamily="18" charset="0"/>
                <a:cs typeface="Times New Roman" panose="02020603050405020304" pitchFamily="18" charset="0"/>
              </a:rPr>
              <a:t>Salvert</a:t>
            </a:r>
            <a:r>
              <a:rPr lang="en-US" sz="3000" dirty="0" smtClean="0">
                <a:latin typeface="Times New Roman" panose="02020603050405020304" pitchFamily="18" charset="0"/>
                <a:cs typeface="Times New Roman" panose="02020603050405020304" pitchFamily="18" charset="0"/>
              </a:rPr>
              <a:t> began trying to persuade northern Indians (the Illinois and the Huron mostly) to attack the Chickasaws so the French didn’t have to declare war on them (Atkinson, 2004, p. 36). </a:t>
            </a:r>
            <a:r>
              <a:rPr lang="en-US" sz="3000" dirty="0" err="1" smtClean="0">
                <a:latin typeface="Times New Roman" panose="02020603050405020304" pitchFamily="18" charset="0"/>
                <a:cs typeface="Times New Roman" panose="02020603050405020304" pitchFamily="18" charset="0"/>
              </a:rPr>
              <a:t>Perier</a:t>
            </a:r>
            <a:r>
              <a:rPr lang="en-US" sz="3000" dirty="0" smtClean="0">
                <a:latin typeface="Times New Roman" panose="02020603050405020304" pitchFamily="18" charset="0"/>
                <a:cs typeface="Times New Roman" panose="02020603050405020304" pitchFamily="18" charset="0"/>
              </a:rPr>
              <a:t> had decided he wanted to destroy the Chickasaw Nation (Atkinson, 2004, p. 36). The Huron and Illinois began organizing attacks against the Chickasaw. </a:t>
            </a:r>
          </a:p>
          <a:p>
            <a:endParaRPr lang="en-US" dirty="0"/>
          </a:p>
        </p:txBody>
      </p:sp>
    </p:spTree>
    <p:extLst>
      <p:ext uri="{BB962C8B-B14F-4D97-AF65-F5344CB8AC3E}">
        <p14:creationId xmlns:p14="http://schemas.microsoft.com/office/powerpoint/2010/main" val="266774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1"/>
          <p:cNvSpPr txBox="1">
            <a:spLocks/>
          </p:cNvSpPr>
          <p:nvPr/>
        </p:nvSpPr>
        <p:spPr>
          <a:xfrm>
            <a:off x="850076" y="2248348"/>
            <a:ext cx="7745505" cy="2832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latin typeface="Times New Roman" panose="02020603050405020304" pitchFamily="18" charset="0"/>
                <a:cs typeface="Times New Roman" panose="02020603050405020304" pitchFamily="18" charset="0"/>
              </a:rPr>
              <a:t>The French demanded that the Chickasaws surrender the Natchez people to them, but the Chickasaws refused. </a:t>
            </a:r>
          </a:p>
          <a:p>
            <a:r>
              <a:rPr lang="en-US" sz="3200" dirty="0" smtClean="0">
                <a:latin typeface="Times New Roman" panose="02020603050405020304" pitchFamily="18" charset="0"/>
                <a:cs typeface="Times New Roman" panose="02020603050405020304" pitchFamily="18" charset="0"/>
              </a:rPr>
              <a:t>Many attacks on the Chickasaws were made by the Choctaws and northern Indians. </a:t>
            </a:r>
            <a:endParaRPr lang="en-US" sz="3200" dirty="0">
              <a:latin typeface="Times New Roman" panose="02020603050405020304" pitchFamily="18" charset="0"/>
              <a:cs typeface="Times New Roman" panose="02020603050405020304" pitchFamily="18" charset="0"/>
            </a:endParaRPr>
          </a:p>
        </p:txBody>
      </p:sp>
      <p:sp>
        <p:nvSpPr>
          <p:cNvPr id="7" name="Title 2"/>
          <p:cNvSpPr txBox="1">
            <a:spLocks/>
          </p:cNvSpPr>
          <p:nvPr/>
        </p:nvSpPr>
        <p:spPr>
          <a:xfrm>
            <a:off x="1905879" y="989384"/>
            <a:ext cx="5899516" cy="877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smtClean="0">
                <a:latin typeface="Times New Roman" panose="02020603050405020304" pitchFamily="18" charset="0"/>
                <a:cs typeface="Times New Roman" panose="02020603050405020304" pitchFamily="18" charset="0"/>
              </a:rPr>
              <a:t>Prelude to Battle cont.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066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716583" y="224735"/>
            <a:ext cx="5899516" cy="877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Prelude to Battle cont.</a:t>
            </a:r>
            <a:endParaRPr lang="en-US" sz="4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5119" y="878861"/>
            <a:ext cx="2057400" cy="2550139"/>
          </a:xfrm>
          <a:prstGeom prst="rect">
            <a:avLst/>
          </a:prstGeom>
        </p:spPr>
      </p:pic>
      <p:sp>
        <p:nvSpPr>
          <p:cNvPr id="8" name="TextBox 7"/>
          <p:cNvSpPr txBox="1"/>
          <p:nvPr/>
        </p:nvSpPr>
        <p:spPr>
          <a:xfrm>
            <a:off x="3917924" y="3478388"/>
            <a:ext cx="1851789" cy="369332"/>
          </a:xfrm>
          <a:prstGeom prst="rect">
            <a:avLst/>
          </a:prstGeom>
          <a:noFill/>
        </p:spPr>
        <p:txBody>
          <a:bodyPr wrap="none" rtlCol="0">
            <a:spAutoFit/>
          </a:bodyPr>
          <a:lstStyle/>
          <a:p>
            <a:r>
              <a:rPr lang="en-US" dirty="0" err="1" smtClean="0">
                <a:latin typeface="Times New Roman" panose="02020603050405020304" pitchFamily="18" charset="0"/>
                <a:cs typeface="Times New Roman" panose="02020603050405020304" pitchFamily="18" charset="0"/>
              </a:rPr>
              <a:t>Sieur</a:t>
            </a:r>
            <a:r>
              <a:rPr lang="en-US" dirty="0" smtClean="0">
                <a:latin typeface="Times New Roman" panose="02020603050405020304" pitchFamily="18" charset="0"/>
                <a:cs typeface="Times New Roman" panose="02020603050405020304" pitchFamily="18" charset="0"/>
              </a:rPr>
              <a:t> de Bienville</a:t>
            </a:r>
            <a:endParaRPr lang="en-US" dirty="0">
              <a:latin typeface="Times New Roman" panose="02020603050405020304" pitchFamily="18" charset="0"/>
              <a:cs typeface="Times New Roman" panose="02020603050405020304" pitchFamily="18" charset="0"/>
            </a:endParaRPr>
          </a:p>
        </p:txBody>
      </p:sp>
      <p:sp>
        <p:nvSpPr>
          <p:cNvPr id="9" name="Content Placeholder 1"/>
          <p:cNvSpPr txBox="1">
            <a:spLocks/>
          </p:cNvSpPr>
          <p:nvPr/>
        </p:nvSpPr>
        <p:spPr>
          <a:xfrm>
            <a:off x="417136" y="3897108"/>
            <a:ext cx="8621435" cy="30994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latin typeface="Times New Roman" panose="02020603050405020304" pitchFamily="18" charset="0"/>
                <a:cs typeface="Times New Roman" panose="02020603050405020304" pitchFamily="18" charset="0"/>
              </a:rPr>
              <a:t>The Chickasaws asked for peace several times to no avail, until Jean-Baptiste Le Moyne, </a:t>
            </a:r>
            <a:r>
              <a:rPr lang="en-US" sz="1600" dirty="0" err="1" smtClean="0">
                <a:latin typeface="Times New Roman" panose="02020603050405020304" pitchFamily="18" charset="0"/>
                <a:cs typeface="Times New Roman" panose="02020603050405020304" pitchFamily="18" charset="0"/>
              </a:rPr>
              <a:t>Sieur</a:t>
            </a:r>
            <a:r>
              <a:rPr lang="en-US" sz="1600" dirty="0" smtClean="0">
                <a:latin typeface="Times New Roman" panose="02020603050405020304" pitchFamily="18" charset="0"/>
                <a:cs typeface="Times New Roman" panose="02020603050405020304" pitchFamily="18" charset="0"/>
              </a:rPr>
              <a:t> de Bienville (Louisiana governor following </a:t>
            </a:r>
            <a:r>
              <a:rPr lang="en-US" sz="1600" dirty="0" err="1" smtClean="0">
                <a:latin typeface="Times New Roman" panose="02020603050405020304" pitchFamily="18" charset="0"/>
                <a:cs typeface="Times New Roman" panose="02020603050405020304" pitchFamily="18" charset="0"/>
              </a:rPr>
              <a:t>Perier</a:t>
            </a:r>
            <a:r>
              <a:rPr lang="en-US" sz="1600" dirty="0" smtClean="0">
                <a:latin typeface="Times New Roman" panose="02020603050405020304" pitchFamily="18" charset="0"/>
                <a:cs typeface="Times New Roman" panose="02020603050405020304" pitchFamily="18" charset="0"/>
              </a:rPr>
              <a:t>) made a deal with Chickasaw leaders (Atkinson, 2004, p. 41).</a:t>
            </a:r>
          </a:p>
          <a:p>
            <a:r>
              <a:rPr lang="en-US" sz="1600" dirty="0" smtClean="0">
                <a:latin typeface="Times New Roman" panose="02020603050405020304" pitchFamily="18" charset="0"/>
                <a:cs typeface="Times New Roman" panose="02020603050405020304" pitchFamily="18" charset="0"/>
              </a:rPr>
              <a:t>He would allow them three months of peace to plan an attack on the Natchez, and after the Chickasaws destroyed the Natchez, he would leave them be. </a:t>
            </a:r>
          </a:p>
          <a:p>
            <a:r>
              <a:rPr lang="en-US" sz="1600" dirty="0" smtClean="0">
                <a:latin typeface="Times New Roman" panose="02020603050405020304" pitchFamily="18" charset="0"/>
                <a:cs typeface="Times New Roman" panose="02020603050405020304" pitchFamily="18" charset="0"/>
              </a:rPr>
              <a:t>Not wanting to attack the Natchez, the Chickasaws presented excuses for why they could not oblige, the main reason being that the Natchez were still too numerous and strong, even though some had recently moved east (Atkinson, 2004, p. 41).</a:t>
            </a:r>
          </a:p>
          <a:p>
            <a:r>
              <a:rPr lang="en-US" sz="1600" dirty="0" smtClean="0">
                <a:latin typeface="Times New Roman" panose="02020603050405020304" pitchFamily="18" charset="0"/>
                <a:cs typeface="Times New Roman" panose="02020603050405020304" pitchFamily="18" charset="0"/>
              </a:rPr>
              <a:t>In April 1735, however, French soldiers came across Chickasaw and Natchez warriors who were on their way to retrieve some of their captured women from the northern Indians. The French opened fire, and the Chickasaws/Natchez fired back (Atkinson, 2004. p. 41).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047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311231" y="696076"/>
            <a:ext cx="5899516" cy="877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latin typeface="Times New Roman" panose="02020603050405020304" pitchFamily="18" charset="0"/>
                <a:cs typeface="Times New Roman" panose="02020603050405020304" pitchFamily="18" charset="0"/>
              </a:rPr>
              <a:t>Prelude to Battle cont.</a:t>
            </a:r>
            <a:endParaRPr lang="en-US" sz="4000" dirty="0">
              <a:latin typeface="Times New Roman" panose="02020603050405020304" pitchFamily="18" charset="0"/>
              <a:cs typeface="Times New Roman" panose="02020603050405020304" pitchFamily="18" charset="0"/>
            </a:endParaRPr>
          </a:p>
        </p:txBody>
      </p:sp>
      <p:sp>
        <p:nvSpPr>
          <p:cNvPr id="10" name="Content Placeholder 1"/>
          <p:cNvSpPr txBox="1">
            <a:spLocks/>
          </p:cNvSpPr>
          <p:nvPr/>
        </p:nvSpPr>
        <p:spPr>
          <a:xfrm>
            <a:off x="319725" y="1821793"/>
            <a:ext cx="5694576" cy="3200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smtClean="0">
                <a:latin typeface="Times New Roman" panose="02020603050405020304" pitchFamily="18" charset="0"/>
                <a:cs typeface="Times New Roman" panose="02020603050405020304" pitchFamily="18" charset="0"/>
              </a:rPr>
              <a:t>Bienville then began preparing to take his French and Choctaw forces and attack the Chickasaws himself. He explained that he had orders to attack the Natchez first, but the “Great Chief” of the Choctaws came and asked to attack </a:t>
            </a:r>
            <a:r>
              <a:rPr lang="en-US" sz="3000" i="1" dirty="0" err="1" smtClean="0">
                <a:latin typeface="Times New Roman" panose="02020603050405020304" pitchFamily="18" charset="0"/>
                <a:cs typeface="Times New Roman" panose="02020603050405020304" pitchFamily="18" charset="0"/>
              </a:rPr>
              <a:t>Chukafala</a:t>
            </a:r>
            <a:r>
              <a:rPr lang="en-US" sz="3000" i="1"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[pronounced </a:t>
            </a:r>
            <a:r>
              <a:rPr lang="en-US" sz="3000" dirty="0" err="1" smtClean="0">
                <a:latin typeface="Times New Roman" panose="02020603050405020304" pitchFamily="18" charset="0"/>
                <a:cs typeface="Times New Roman" panose="02020603050405020304" pitchFamily="18" charset="0"/>
              </a:rPr>
              <a:t>chuk</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kah</a:t>
            </a:r>
            <a:r>
              <a:rPr lang="en-US" sz="3000" dirty="0" smtClean="0">
                <a:latin typeface="Times New Roman" panose="02020603050405020304" pitchFamily="18" charset="0"/>
                <a:cs typeface="Times New Roman" panose="02020603050405020304" pitchFamily="18" charset="0"/>
              </a:rPr>
              <a:t>-fah-</a:t>
            </a:r>
            <a:r>
              <a:rPr lang="en-US" sz="3000" dirty="0" err="1" smtClean="0">
                <a:latin typeface="Times New Roman" panose="02020603050405020304" pitchFamily="18" charset="0"/>
                <a:cs typeface="Times New Roman" panose="02020603050405020304" pitchFamily="18" charset="0"/>
              </a:rPr>
              <a:t>lah</a:t>
            </a:r>
            <a:r>
              <a:rPr lang="en-US" sz="3000" dirty="0" smtClean="0">
                <a:latin typeface="Times New Roman" panose="02020603050405020304" pitchFamily="18" charset="0"/>
                <a:cs typeface="Times New Roman" panose="02020603050405020304" pitchFamily="18" charset="0"/>
              </a:rPr>
              <a:t>]</a:t>
            </a:r>
            <a:r>
              <a:rPr lang="en-US" sz="3000" i="1"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(Long Town) first because it gave them the most trouble (Atkinson, 2004, p. 54).</a:t>
            </a:r>
            <a:endParaRPr lang="en-US" sz="3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026" y="1821793"/>
            <a:ext cx="2947750" cy="3608046"/>
          </a:xfrm>
          <a:prstGeom prst="rect">
            <a:avLst/>
          </a:prstGeom>
        </p:spPr>
      </p:pic>
      <p:sp>
        <p:nvSpPr>
          <p:cNvPr id="12" name="TextBox 11"/>
          <p:cNvSpPr txBox="1"/>
          <p:nvPr/>
        </p:nvSpPr>
        <p:spPr>
          <a:xfrm>
            <a:off x="6233474" y="5429839"/>
            <a:ext cx="3048302" cy="646331"/>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Route of French army to Chickasaw villages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4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726011" y="285735"/>
            <a:ext cx="4391226" cy="8771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Prelude to Battle cont.</a:t>
            </a:r>
            <a:endParaRPr lang="en-US" sz="36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72" y="988289"/>
            <a:ext cx="6511157" cy="3739080"/>
          </a:xfrm>
          <a:prstGeom prst="rect">
            <a:avLst/>
          </a:prstGeom>
        </p:spPr>
      </p:pic>
      <p:sp>
        <p:nvSpPr>
          <p:cNvPr id="8" name="Content Placeholder 1"/>
          <p:cNvSpPr txBox="1">
            <a:spLocks/>
          </p:cNvSpPr>
          <p:nvPr/>
        </p:nvSpPr>
        <p:spPr>
          <a:xfrm>
            <a:off x="867265" y="4954791"/>
            <a:ext cx="8286162" cy="1371600"/>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400" dirty="0" smtClean="0">
                <a:latin typeface="Times New Roman" panose="02020603050405020304" pitchFamily="18" charset="0"/>
                <a:cs typeface="Times New Roman" panose="02020603050405020304" pitchFamily="18" charset="0"/>
              </a:rPr>
              <a:t>Bienville said they would attack the Natchez first, then the Chickasaw village of </a:t>
            </a:r>
            <a:r>
              <a:rPr lang="en-US" sz="3400" i="1" dirty="0" err="1" smtClean="0">
                <a:latin typeface="Times New Roman" panose="02020603050405020304" pitchFamily="18" charset="0"/>
                <a:cs typeface="Times New Roman" panose="02020603050405020304" pitchFamily="18" charset="0"/>
              </a:rPr>
              <a:t>Chukafala</a:t>
            </a:r>
            <a:r>
              <a:rPr lang="en-US" sz="3400" dirty="0" smtClean="0">
                <a:latin typeface="Times New Roman" panose="02020603050405020304" pitchFamily="18" charset="0"/>
                <a:cs typeface="Times New Roman" panose="02020603050405020304" pitchFamily="18" charset="0"/>
              </a:rPr>
              <a:t>. The Choctaws nevertheless led him to the small prairie where </a:t>
            </a:r>
            <a:r>
              <a:rPr lang="en-US" sz="3400" i="1" dirty="0">
                <a:latin typeface="Times New Roman" panose="02020603050405020304" pitchFamily="18" charset="0"/>
                <a:cs typeface="Times New Roman" panose="02020603050405020304" pitchFamily="18" charset="0"/>
              </a:rPr>
              <a:t>Hikki'ya' </a:t>
            </a:r>
            <a:r>
              <a:rPr lang="en-US" sz="3400" dirty="0" smtClean="0">
                <a:latin typeface="Times New Roman" panose="02020603050405020304" pitchFamily="18" charset="0"/>
                <a:cs typeface="Times New Roman" panose="02020603050405020304" pitchFamily="18" charset="0"/>
              </a:rPr>
              <a:t>[hick-key-uh], </a:t>
            </a:r>
            <a:r>
              <a:rPr lang="en-US" sz="3400" i="1" dirty="0" err="1" smtClean="0">
                <a:latin typeface="Times New Roman" panose="02020603050405020304" pitchFamily="18" charset="0"/>
                <a:cs typeface="Times New Roman" panose="02020603050405020304" pitchFamily="18" charset="0"/>
              </a:rPr>
              <a:t>Apeony</a:t>
            </a:r>
            <a:r>
              <a:rPr lang="en-US" sz="3400" i="1" dirty="0" smtClean="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a:t>
            </a:r>
            <a:r>
              <a:rPr lang="en-US" sz="3400" dirty="0" err="1" smtClean="0">
                <a:latin typeface="Times New Roman" panose="02020603050405020304" pitchFamily="18" charset="0"/>
                <a:cs typeface="Times New Roman" panose="02020603050405020304" pitchFamily="18" charset="0"/>
              </a:rPr>
              <a:t>ap</a:t>
            </a:r>
            <a:r>
              <a:rPr lang="en-US" sz="3400" dirty="0" smtClean="0">
                <a:latin typeface="Times New Roman" panose="02020603050405020304" pitchFamily="18" charset="0"/>
                <a:cs typeface="Times New Roman" panose="02020603050405020304" pitchFamily="18" charset="0"/>
              </a:rPr>
              <a:t>-poo-knee] and </a:t>
            </a:r>
            <a:r>
              <a:rPr lang="en-US" sz="3400" i="1" dirty="0" err="1" smtClean="0">
                <a:latin typeface="Times New Roman" panose="02020603050405020304" pitchFamily="18" charset="0"/>
                <a:cs typeface="Times New Roman" panose="02020603050405020304" pitchFamily="18" charset="0"/>
              </a:rPr>
              <a:t>Chukafala</a:t>
            </a:r>
            <a:r>
              <a:rPr lang="en-US" sz="3400" i="1" dirty="0" smtClean="0">
                <a:latin typeface="Times New Roman" panose="02020603050405020304" pitchFamily="18" charset="0"/>
                <a:cs typeface="Times New Roman" panose="02020603050405020304" pitchFamily="18" charset="0"/>
              </a:rPr>
              <a:t> </a:t>
            </a:r>
            <a:r>
              <a:rPr lang="en-US" sz="3400" dirty="0" smtClean="0">
                <a:latin typeface="Times New Roman" panose="02020603050405020304" pitchFamily="18" charset="0"/>
                <a:cs typeface="Times New Roman" panose="02020603050405020304" pitchFamily="18" charset="0"/>
              </a:rPr>
              <a:t>were, instead of to the Natchez (Atkinson, 2004, p. 54). </a:t>
            </a:r>
          </a:p>
          <a:p>
            <a:endParaRPr lang="en-US" sz="3200" dirty="0"/>
          </a:p>
        </p:txBody>
      </p:sp>
    </p:spTree>
    <p:extLst>
      <p:ext uri="{BB962C8B-B14F-4D97-AF65-F5344CB8AC3E}">
        <p14:creationId xmlns:p14="http://schemas.microsoft.com/office/powerpoint/2010/main" val="3623202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2"/>
          <p:cNvSpPr txBox="1">
            <a:spLocks/>
          </p:cNvSpPr>
          <p:nvPr/>
        </p:nvSpPr>
        <p:spPr>
          <a:xfrm>
            <a:off x="2685554" y="568539"/>
            <a:ext cx="4391226" cy="7417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Prelude to Battle cont.</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47" y="1797770"/>
            <a:ext cx="4394407" cy="3990288"/>
          </a:xfrm>
          <a:prstGeom prst="rect">
            <a:avLst/>
          </a:prstGeom>
        </p:spPr>
      </p:pic>
      <p:sp>
        <p:nvSpPr>
          <p:cNvPr id="9" name="Content Placeholder 1"/>
          <p:cNvSpPr txBox="1">
            <a:spLocks/>
          </p:cNvSpPr>
          <p:nvPr/>
        </p:nvSpPr>
        <p:spPr>
          <a:xfrm>
            <a:off x="4953000" y="1447800"/>
            <a:ext cx="4247561" cy="5179243"/>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7200" dirty="0" smtClean="0">
                <a:latin typeface="Times New Roman" panose="02020603050405020304" pitchFamily="18" charset="0"/>
                <a:cs typeface="Times New Roman" panose="02020603050405020304" pitchFamily="18" charset="0"/>
              </a:rPr>
              <a:t>After a small conflict with the Chickasaws outside of the prairie, Bienville was coerced to attack </a:t>
            </a:r>
            <a:r>
              <a:rPr lang="en-US" sz="7200" i="1" dirty="0" err="1" smtClean="0">
                <a:latin typeface="Times New Roman" panose="02020603050405020304" pitchFamily="18" charset="0"/>
                <a:cs typeface="Times New Roman" panose="02020603050405020304" pitchFamily="18" charset="0"/>
              </a:rPr>
              <a:t>Chukafala</a:t>
            </a:r>
            <a:r>
              <a:rPr lang="en-US" sz="7200" dirty="0" smtClean="0">
                <a:latin typeface="Times New Roman" panose="02020603050405020304" pitchFamily="18" charset="0"/>
                <a:cs typeface="Times New Roman" panose="02020603050405020304" pitchFamily="18" charset="0"/>
              </a:rPr>
              <a:t> before the Natchez. When observing the three villages on the small prairie, Bienville believed there to be English influence at </a:t>
            </a:r>
            <a:r>
              <a:rPr lang="en-US" sz="7200" i="1" dirty="0" err="1" smtClean="0">
                <a:latin typeface="Times New Roman" panose="02020603050405020304" pitchFamily="18" charset="0"/>
                <a:cs typeface="Times New Roman" panose="02020603050405020304" pitchFamily="18" charset="0"/>
              </a:rPr>
              <a:t>Apeony</a:t>
            </a:r>
            <a:r>
              <a:rPr lang="en-US" sz="7200" i="1" dirty="0" smtClean="0">
                <a:latin typeface="Times New Roman" panose="02020603050405020304" pitchFamily="18" charset="0"/>
                <a:cs typeface="Times New Roman" panose="02020603050405020304" pitchFamily="18" charset="0"/>
              </a:rPr>
              <a:t>,</a:t>
            </a:r>
            <a:r>
              <a:rPr lang="en-US" sz="7200" dirty="0" smtClean="0">
                <a:latin typeface="Times New Roman" panose="02020603050405020304" pitchFamily="18" charset="0"/>
                <a:cs typeface="Times New Roman" panose="02020603050405020304" pitchFamily="18" charset="0"/>
              </a:rPr>
              <a:t> so he decided to attack </a:t>
            </a:r>
            <a:r>
              <a:rPr lang="en-US" sz="7200" i="1" dirty="0" err="1" smtClean="0">
                <a:latin typeface="Times New Roman" panose="02020603050405020304" pitchFamily="18" charset="0"/>
                <a:cs typeface="Times New Roman" panose="02020603050405020304" pitchFamily="18" charset="0"/>
              </a:rPr>
              <a:t>Hikki'ya</a:t>
            </a:r>
            <a:r>
              <a:rPr lang="en-US" sz="7200" i="1" dirty="0" smtClean="0">
                <a:latin typeface="Times New Roman" panose="02020603050405020304" pitchFamily="18" charset="0"/>
                <a:cs typeface="Times New Roman" panose="02020603050405020304" pitchFamily="18" charset="0"/>
              </a:rPr>
              <a:t>' </a:t>
            </a:r>
            <a:r>
              <a:rPr lang="en-US" sz="7200" dirty="0" smtClean="0">
                <a:latin typeface="Times New Roman" panose="02020603050405020304" pitchFamily="18" charset="0"/>
                <a:cs typeface="Times New Roman" panose="02020603050405020304" pitchFamily="18" charset="0"/>
              </a:rPr>
              <a:t>first in order to avoid firing on British subjects, with whom France was not in a declared war with at the time (Atkinson, 2004, p. 54). </a:t>
            </a:r>
          </a:p>
          <a:p>
            <a:r>
              <a:rPr lang="en-US" sz="7200" dirty="0" smtClean="0">
                <a:latin typeface="Times New Roman" panose="02020603050405020304" pitchFamily="18" charset="0"/>
                <a:cs typeface="Times New Roman" panose="02020603050405020304" pitchFamily="18" charset="0"/>
              </a:rPr>
              <a:t>In theory, after capturing </a:t>
            </a:r>
            <a:r>
              <a:rPr lang="en-US" sz="7200" i="1" dirty="0" smtClean="0">
                <a:latin typeface="Times New Roman" panose="02020603050405020304" pitchFamily="18" charset="0"/>
                <a:cs typeface="Times New Roman" panose="02020603050405020304" pitchFamily="18" charset="0"/>
              </a:rPr>
              <a:t>Hikki'ya</a:t>
            </a:r>
            <a:r>
              <a:rPr lang="en-US" sz="7200" i="1" dirty="0">
                <a:latin typeface="Times New Roman" panose="02020603050405020304" pitchFamily="18" charset="0"/>
                <a:cs typeface="Times New Roman" panose="02020603050405020304" pitchFamily="18" charset="0"/>
              </a:rPr>
              <a:t>'</a:t>
            </a:r>
            <a:r>
              <a:rPr lang="en-US" sz="7200" dirty="0" smtClean="0">
                <a:latin typeface="Times New Roman" panose="02020603050405020304" pitchFamily="18" charset="0"/>
                <a:cs typeface="Times New Roman" panose="02020603050405020304" pitchFamily="18" charset="0"/>
              </a:rPr>
              <a:t>, the French and Choctaw would be able to assault the Natchez towns located just a few miles away.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48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1530642DC4054393231F06337CCED0" ma:contentTypeVersion="0" ma:contentTypeDescription="Create a new document." ma:contentTypeScope="" ma:versionID="5ba0b99da62b8ab581a5378e74bb012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D9D056-CB9F-4157-AC4D-C05186FA38DD}">
  <ds:schemaRefs>
    <ds:schemaRef ds:uri="http://schemas.microsoft.com/sharepoint/v3/contenttype/forms"/>
  </ds:schemaRefs>
</ds:datastoreItem>
</file>

<file path=customXml/itemProps2.xml><?xml version="1.0" encoding="utf-8"?>
<ds:datastoreItem xmlns:ds="http://schemas.openxmlformats.org/officeDocument/2006/customXml" ds:itemID="{71EAAD69-84E0-445C-810F-E5685B5E83BD}">
  <ds:schemaRefs>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B112AA2A-04E8-462E-A81F-02C0506C5E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722</TotalTime>
  <Words>1693</Words>
  <Application>Microsoft Office PowerPoint</Application>
  <PresentationFormat>Widescreen</PresentationFormat>
  <Paragraphs>78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Chickasaw Nation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Stanberry</dc:creator>
  <cp:lastModifiedBy>Joe Thomas</cp:lastModifiedBy>
  <cp:revision>26</cp:revision>
  <cp:lastPrinted>2016-03-03T21:13:02Z</cp:lastPrinted>
  <dcterms:created xsi:type="dcterms:W3CDTF">2015-12-04T22:33:09Z</dcterms:created>
  <dcterms:modified xsi:type="dcterms:W3CDTF">2016-05-10T14:09:54Z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0x010100321530642DC4054393231F06337CCED0</vt:lpwstr>
  </property>
</Properties>
</file>